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/ru/" TargetMode="External"/><Relationship Id="rId2" Type="http://schemas.openxmlformats.org/officeDocument/2006/relationships/hyperlink" Target="http://www.allmbs.ru/search-0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00201"/>
            <a:ext cx="6347048" cy="3629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91130"/>
              </p:ext>
            </p:extLst>
          </p:nvPr>
        </p:nvGraphicFramePr>
        <p:xfrm>
          <a:off x="5292080" y="350100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Точечный рисунок" r:id="rId3" imgW="1800360" imgH="1800360" progId="Paint.Picture">
                  <p:embed/>
                </p:oleObj>
              </mc:Choice>
              <mc:Fallback>
                <p:oleObj name="Точечный рисунок" r:id="rId3" imgW="1800360" imgH="1800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3501008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E:\Nata\учеба\тимопи\тема исследования\Моя дипломная работа\достоверность информации\Новый точечный рисунок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13968" b="6200"/>
          <a:stretch/>
        </p:blipFill>
        <p:spPr bwMode="auto">
          <a:xfrm>
            <a:off x="251520" y="620688"/>
            <a:ext cx="8699472" cy="55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001" y="1659763"/>
            <a:ext cx="3542929" cy="440740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 </a:t>
            </a:r>
            <a:r>
              <a:rPr lang="ru-RU" sz="2800" dirty="0" smtClean="0"/>
              <a:t>— </a:t>
            </a:r>
            <a:r>
              <a:rPr lang="ru-RU" sz="2800" dirty="0"/>
              <a:t>соответствие найденных информационно-поисковой системой документов информационным потребностям </a:t>
            </a:r>
            <a:r>
              <a:rPr lang="ru-RU" sz="2800" dirty="0" smtClean="0"/>
              <a:t>пользователя (</a:t>
            </a:r>
            <a:r>
              <a:rPr lang="ru-RU" sz="2800" dirty="0"/>
              <a:t>англ. </a:t>
            </a:r>
            <a:r>
              <a:rPr lang="ru-RU" sz="2800" i="1" dirty="0" err="1"/>
              <a:t>pertinent</a:t>
            </a:r>
            <a:r>
              <a:rPr lang="ru-RU" sz="2800" dirty="0" smtClean="0"/>
              <a:t>). 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Пертине́нтность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30" y="1464083"/>
            <a:ext cx="5498590" cy="479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49566"/>
              </p:ext>
            </p:extLst>
          </p:nvPr>
        </p:nvGraphicFramePr>
        <p:xfrm>
          <a:off x="2" y="1225943"/>
          <a:ext cx="9143999" cy="518260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047587"/>
                <a:gridCol w="3048206"/>
                <a:gridCol w="3048206"/>
              </a:tblGrid>
              <a:tr h="5909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Примеры создания запросов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Значение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32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Яндекс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Google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Franklin Gothic Medium" pitchFamily="34" charset="0"/>
                        </a:rPr>
                        <a:t>собака </a:t>
                      </a: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&amp; кошка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собака   кошка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собака </a:t>
                      </a:r>
                      <a:r>
                        <a:rPr lang="en-US" sz="1800" dirty="0">
                          <a:effectLst/>
                          <a:latin typeface="Franklin Gothic Medium" pitchFamily="34" charset="0"/>
                        </a:rPr>
                        <a:t>AND </a:t>
                      </a: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кошка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Franklin Gothic Medium" pitchFamily="34" charset="0"/>
                        </a:rPr>
                        <a:t>Поиск всех указанных слов в документе</a:t>
                      </a:r>
                      <a:endParaRPr lang="ru-RU" sz="180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64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человек | </a:t>
                      </a:r>
                      <a:r>
                        <a:rPr lang="ru-RU" sz="1800" b="0" dirty="0" smtClean="0">
                          <a:effectLst/>
                          <a:latin typeface="Franklin Gothic Medium" pitchFamily="34" charset="0"/>
                        </a:rPr>
                        <a:t>личность</a:t>
                      </a:r>
                      <a:endParaRPr lang="en-US" sz="1800" b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Franklin Gothic Medium" pitchFamily="34" charset="0"/>
                          <a:ea typeface="Calibri"/>
                          <a:cs typeface="Times New Roman"/>
                        </a:rPr>
                        <a:t>человек  личность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человек </a:t>
                      </a:r>
                      <a:r>
                        <a:rPr lang="en-US" sz="1800" dirty="0">
                          <a:effectLst/>
                          <a:latin typeface="Franklin Gothic Medium" pitchFamily="34" charset="0"/>
                        </a:rPr>
                        <a:t>OR</a:t>
                      </a: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Franklin Gothic Medium" pitchFamily="34" charset="0"/>
                        </a:rPr>
                        <a:t>личность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Franklin Gothic Medium" pitchFamily="34" charset="0"/>
                        </a:rPr>
                        <a:t>Поиск любого слова во всех документах</a:t>
                      </a:r>
                      <a:endParaRPr lang="ru-RU" sz="180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64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«официальный сайт»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«официальный сайт»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Franklin Gothic Medium" pitchFamily="34" charset="0"/>
                        </a:rPr>
                        <a:t>Точная последовательность слов запроса</a:t>
                      </a:r>
                      <a:endParaRPr lang="ru-RU" sz="180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64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Franklin Gothic Medium" pitchFamily="34" charset="0"/>
                        </a:rPr>
                        <a:t>dvd</a:t>
                      </a: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-плеер ~ микрофон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~ (тильда)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Franklin Gothic Medium" pitchFamily="34" charset="0"/>
                        </a:rPr>
                        <a:t>dvd</a:t>
                      </a: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-плеер – микрофон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Franklin Gothic Medium" pitchFamily="34" charset="0"/>
                        </a:rPr>
                        <a:t>dvd</a:t>
                      </a: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-плеер </a:t>
                      </a:r>
                      <a:r>
                        <a:rPr lang="en-US" sz="1800" dirty="0">
                          <a:effectLst/>
                          <a:latin typeface="Franklin Gothic Medium" pitchFamily="34" charset="0"/>
                        </a:rPr>
                        <a:t>NONE</a:t>
                      </a: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 микрофон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Исключение слова из поиска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64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  <a:latin typeface="Franklin Gothic Medium" pitchFamily="34" charset="0"/>
                        </a:rPr>
                        <a:t>site:http</a:t>
                      </a: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://Rybinka2008.narod.ru/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Franklin Gothic Medium" pitchFamily="34" charset="0"/>
                        </a:rPr>
                        <a:t>site:http://Rybinka2008.narod.ru/</a:t>
                      </a:r>
                      <a:endParaRPr lang="ru-RU" sz="180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Поиск по домену или по страницам сайта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  <a:tr h="926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Medium" pitchFamily="34" charset="0"/>
                        </a:rPr>
                        <a:t>Операционная система + </a:t>
                      </a:r>
                      <a:r>
                        <a:rPr lang="en-US" sz="1800" b="0" dirty="0">
                          <a:effectLst/>
                          <a:latin typeface="Franklin Gothic Medium" pitchFamily="34" charset="0"/>
                        </a:rPr>
                        <a:t>Windows</a:t>
                      </a:r>
                      <a:endParaRPr lang="ru-RU" sz="1800" b="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Операционная система + </a:t>
                      </a:r>
                      <a:r>
                        <a:rPr lang="en-US" sz="1800" dirty="0">
                          <a:effectLst/>
                          <a:latin typeface="Franklin Gothic Medium" pitchFamily="34" charset="0"/>
                        </a:rPr>
                        <a:t>Windows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ranklin Gothic Medium" pitchFamily="34" charset="0"/>
                        </a:rPr>
                        <a:t>Обязательное наличие последующего слова в документе</a:t>
                      </a:r>
                      <a:endParaRPr lang="ru-RU" sz="1800" dirty="0">
                        <a:effectLst/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61409" marR="61409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 или Гугл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7981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Зависят ли результаты поиска от того, какими буквами был введен запрос: з</a:t>
            </a:r>
            <a:r>
              <a:rPr lang="ru-RU" sz="2800" b="1" dirty="0" smtClean="0"/>
              <a:t>аглавными </a:t>
            </a:r>
            <a:r>
              <a:rPr lang="ru-RU" sz="2800" dirty="0" smtClean="0"/>
              <a:t>или</a:t>
            </a:r>
            <a:r>
              <a:rPr lang="ru-RU" sz="2800" b="1" dirty="0" smtClean="0"/>
              <a:t> прописными?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r>
              <a:rPr lang="ru-RU" sz="2800" dirty="0" smtClean="0"/>
              <a:t>Надо ли вводить стоп-слова (предлоги, артикли)?</a:t>
            </a:r>
          </a:p>
          <a:p>
            <a:r>
              <a:rPr lang="ru-RU" sz="2800" dirty="0" smtClean="0"/>
              <a:t>Поддерживают поисковые системы морфологию слов?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Блиц-вопросы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5373216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5373216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6510" y="4581128"/>
            <a:ext cx="384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Яндекс -  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661248"/>
            <a:ext cx="3053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Гугл  - Нет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60104 -0.445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106 L 0.41441 -0.298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www.allmbs.ru/search-01.html</a:t>
            </a:r>
            <a:endParaRPr lang="ru-RU" u="sng" dirty="0" smtClean="0"/>
          </a:p>
          <a:p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w</a:t>
            </a:r>
            <a:r>
              <a:rPr lang="en-US" u="sng" dirty="0" smtClean="0">
                <a:hlinkClick r:id="rId3"/>
              </a:rPr>
              <a:t>ww.yandex.ru</a:t>
            </a:r>
            <a:endParaRPr lang="en-US" u="sng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ata\учеба\тимопи\тема исследования\Моя дипломная работа\достоверность информации\гугл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0701" r="14862" b="5776"/>
          <a:stretch/>
        </p:blipFill>
        <p:spPr bwMode="auto">
          <a:xfrm>
            <a:off x="2719911" y="0"/>
            <a:ext cx="6490806" cy="43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125083">
            <a:off x="-126912" y="1562929"/>
            <a:ext cx="60872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http://www.bing.com/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E:\Nata\учеба\тимопи\тема исследования\Моя дипломная работа\достоверность информации\Yaho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66" y="3298855"/>
            <a:ext cx="4674096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Nata\учеба\тимопи\тема исследования\Моя дипломная работа\достоверность информации\спутни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11064"/>
          <a:stretch/>
        </p:blipFill>
        <p:spPr bwMode="auto">
          <a:xfrm>
            <a:off x="30979" y="476672"/>
            <a:ext cx="8941578" cy="6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9143" y="3716188"/>
            <a:ext cx="1958244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Урок 4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6797850" cy="1470025"/>
          </a:xfrm>
        </p:spPr>
        <p:txBody>
          <a:bodyPr/>
          <a:lstStyle/>
          <a:p>
            <a:r>
              <a:rPr lang="ru-RU" dirty="0" smtClean="0"/>
              <a:t>Поисковые системы</a:t>
            </a:r>
            <a:endParaRPr lang="ru-RU" dirty="0"/>
          </a:p>
        </p:txBody>
      </p:sp>
      <p:pic>
        <p:nvPicPr>
          <p:cNvPr id="3074" name="Picture 2" descr="E:\Nata\учеба\тимопи\тема исследования\Моя дипломная работа\достоверность информации\search-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577"/>
            <a:ext cx="4990020" cy="33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dirty="0"/>
              <a:t>– это уникальное изобретение IT-специалистов в области информационных технологий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– </a:t>
            </a:r>
            <a:r>
              <a:rPr lang="ru-RU" sz="2800" dirty="0"/>
              <a:t>На сегодняшний день насчитывается более 30 поисковых систем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Поисковая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– </a:t>
            </a:r>
            <a:r>
              <a:rPr lang="ru-RU" sz="2800" dirty="0"/>
              <a:t>это база данных с проиндексированными страницами сети Интернет, использующая «поискового робота» для выдачи искомой информации.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Поисковая система </a:t>
            </a:r>
          </a:p>
        </p:txBody>
      </p:sp>
      <p:pic>
        <p:nvPicPr>
          <p:cNvPr id="6146" name="Picture 2" descr="E:\Nata\учеба\тимопи\тема исследования\Моя дипломная работа\урок4\google-robo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7"/>
          <a:stretch/>
        </p:blipFill>
        <p:spPr bwMode="auto">
          <a:xfrm>
            <a:off x="3086486" y="3129912"/>
            <a:ext cx="5863550" cy="21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Nata\учеба\тимопи\тема исследования\Моя дипломная работа\урок4\pochemu-zakrytaya-informaciya-popadaet-v-po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236"/>
            <a:ext cx="5315728" cy="31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25463"/>
            <a:ext cx="906145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950431" y="2276872"/>
            <a:ext cx="3456384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4" t="-11688" r="45692" b="22993"/>
          <a:stretch/>
        </p:blipFill>
        <p:spPr bwMode="auto">
          <a:xfrm>
            <a:off x="-2343150" y="-894156"/>
            <a:ext cx="10803582" cy="735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41009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05064"/>
            <a:ext cx="6840760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932062"/>
            <a:ext cx="793750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1208"/>
            <a:ext cx="6877050" cy="12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 — </a:t>
            </a:r>
            <a:r>
              <a:rPr lang="ru-RU" sz="2800" dirty="0"/>
              <a:t>применительно к результатам работы поисковой системы и экспертной системы — степень соответствия запроса и </a:t>
            </a:r>
            <a:r>
              <a:rPr lang="ru-RU" sz="2800" dirty="0" smtClean="0"/>
              <a:t>найденного (</a:t>
            </a:r>
            <a:r>
              <a:rPr lang="ru-RU" sz="2800" dirty="0"/>
              <a:t>англ. </a:t>
            </a:r>
            <a:r>
              <a:rPr lang="en-US" sz="2800" i="1" dirty="0"/>
              <a:t>R</a:t>
            </a:r>
            <a:r>
              <a:rPr lang="ru-RU" sz="2800" i="1" dirty="0" err="1"/>
              <a:t>elevant</a:t>
            </a:r>
            <a:r>
              <a:rPr lang="ru-RU" sz="2800" i="1" dirty="0"/>
              <a:t>)</a:t>
            </a: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  Одно </a:t>
            </a:r>
            <a:r>
              <a:rPr lang="ru-RU" sz="2800" dirty="0"/>
              <a:t>из наиболее близких понятию качества </a:t>
            </a:r>
            <a:r>
              <a:rPr lang="ru-RU" sz="2800" i="1" dirty="0"/>
              <a:t>«релевантности»</a:t>
            </a:r>
            <a:r>
              <a:rPr lang="ru-RU" sz="2800" dirty="0"/>
              <a:t> — </a:t>
            </a:r>
            <a:r>
              <a:rPr lang="ru-RU" sz="2800" i="1" dirty="0"/>
              <a:t>«адекватность»</a:t>
            </a:r>
            <a:r>
              <a:rPr lang="ru-RU" sz="2800" dirty="0"/>
              <a:t>, то есть оценка степени </a:t>
            </a:r>
            <a:r>
              <a:rPr lang="ru-RU" sz="2800" dirty="0" smtClean="0"/>
              <a:t>соответствия и </a:t>
            </a:r>
            <a:r>
              <a:rPr lang="ru-RU" sz="2800" dirty="0"/>
              <a:t>степени </a:t>
            </a:r>
            <a:r>
              <a:rPr lang="ru-RU" sz="2800" i="1" dirty="0"/>
              <a:t>практической </a:t>
            </a:r>
            <a:r>
              <a:rPr lang="ru-RU" sz="2800" i="1" dirty="0" smtClean="0"/>
              <a:t>применимости</a:t>
            </a:r>
            <a:r>
              <a:rPr lang="ru-RU" sz="2800" dirty="0"/>
              <a:t> результата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Релева́нтность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13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359</TotalTime>
  <Words>165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Сетка</vt:lpstr>
      <vt:lpstr>Точечный рисунок</vt:lpstr>
      <vt:lpstr>Презентация PowerPoint</vt:lpstr>
      <vt:lpstr>Презентация PowerPoint</vt:lpstr>
      <vt:lpstr>Презентация PowerPoint</vt:lpstr>
      <vt:lpstr>Поисковые системы</vt:lpstr>
      <vt:lpstr>Поисковая система</vt:lpstr>
      <vt:lpstr>Поисковая система </vt:lpstr>
      <vt:lpstr>Презентация PowerPoint</vt:lpstr>
      <vt:lpstr>Презентация PowerPoint</vt:lpstr>
      <vt:lpstr>Релева́нтность </vt:lpstr>
      <vt:lpstr>Пертине́нтность</vt:lpstr>
      <vt:lpstr>Яндекс или Гугл</vt:lpstr>
      <vt:lpstr>Блиц-вопросы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23</cp:revision>
  <dcterms:created xsi:type="dcterms:W3CDTF">2015-03-11T20:04:46Z</dcterms:created>
  <dcterms:modified xsi:type="dcterms:W3CDTF">2015-06-01T19:54:08Z</dcterms:modified>
</cp:coreProperties>
</file>