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  <p:sldId id="259" r:id="rId5"/>
    <p:sldId id="256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y=5*x+3</c:v>
                </c:pt>
              </c:strCache>
            </c:strRef>
          </c:tx>
          <c:xVal>
            <c:numRef>
              <c:f>Лист1!$B$1:$H$1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xVal>
          <c:yVal>
            <c:numRef>
              <c:f>Лист1!$B$2:$H$2</c:f>
              <c:numCache>
                <c:formatCode>General</c:formatCode>
                <c:ptCount val="7"/>
                <c:pt idx="0">
                  <c:v>-12</c:v>
                </c:pt>
                <c:pt idx="1">
                  <c:v>-7</c:v>
                </c:pt>
                <c:pt idx="2">
                  <c:v>-2</c:v>
                </c:pt>
                <c:pt idx="3">
                  <c:v>3</c:v>
                </c:pt>
                <c:pt idx="4">
                  <c:v>8</c:v>
                </c:pt>
                <c:pt idx="5">
                  <c:v>13</c:v>
                </c:pt>
                <c:pt idx="6">
                  <c:v>18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2860160"/>
        <c:axId val="123080704"/>
      </c:scatterChart>
      <c:valAx>
        <c:axId val="13286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3080704"/>
        <c:crosses val="autoZero"/>
        <c:crossBetween val="midCat"/>
      </c:valAx>
      <c:valAx>
        <c:axId val="123080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86016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F9512-CAED-484D-9966-E15BDBFCA4E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1E0DCB-E1F9-4E95-BA73-7C91841E637E}">
      <dgm:prSet phldrT="[Текст]" custT="1"/>
      <dgm:spPr/>
      <dgm:t>
        <a:bodyPr/>
        <a:lstStyle/>
        <a:p>
          <a:r>
            <a:rPr lang="ru-RU" sz="4400" i="1" dirty="0" smtClean="0"/>
            <a:t>ЯЗЫКИ</a:t>
          </a:r>
          <a:endParaRPr lang="ru-RU" sz="4400" i="1" dirty="0"/>
        </a:p>
      </dgm:t>
    </dgm:pt>
    <dgm:pt modelId="{99977378-BD4D-4087-81CA-1716AA88884C}" type="parTrans" cxnId="{89287A90-A583-42EA-93AA-A49D4737EACC}">
      <dgm:prSet/>
      <dgm:spPr/>
      <dgm:t>
        <a:bodyPr/>
        <a:lstStyle/>
        <a:p>
          <a:endParaRPr lang="ru-RU"/>
        </a:p>
      </dgm:t>
    </dgm:pt>
    <dgm:pt modelId="{BB1E8AC0-84A6-4326-9D5A-98B2D9DFD3A9}" type="sibTrans" cxnId="{89287A90-A583-42EA-93AA-A49D4737EACC}">
      <dgm:prSet/>
      <dgm:spPr/>
      <dgm:t>
        <a:bodyPr/>
        <a:lstStyle/>
        <a:p>
          <a:endParaRPr lang="ru-RU"/>
        </a:p>
      </dgm:t>
    </dgm:pt>
    <dgm:pt modelId="{AE968264-E109-4D0D-9B07-E336FDE60FCE}" type="asst">
      <dgm:prSet phldrT="[Текст]"/>
      <dgm:spPr/>
      <dgm:t>
        <a:bodyPr/>
        <a:lstStyle/>
        <a:p>
          <a:r>
            <a:rPr lang="ru-RU" b="1" i="1" dirty="0" smtClean="0"/>
            <a:t>естественные </a:t>
          </a:r>
          <a:endParaRPr lang="ru-RU" dirty="0"/>
        </a:p>
      </dgm:t>
    </dgm:pt>
    <dgm:pt modelId="{06D9886A-CD66-4012-ADE5-4986F29345D5}" type="parTrans" cxnId="{3570586E-72E2-4572-8CF7-30C24C75597C}">
      <dgm:prSet/>
      <dgm:spPr/>
      <dgm:t>
        <a:bodyPr/>
        <a:lstStyle/>
        <a:p>
          <a:endParaRPr lang="ru-RU"/>
        </a:p>
      </dgm:t>
    </dgm:pt>
    <dgm:pt modelId="{69F499B0-75CA-4B10-B0DF-053C60707FDA}" type="sibTrans" cxnId="{3570586E-72E2-4572-8CF7-30C24C75597C}">
      <dgm:prSet/>
      <dgm:spPr/>
      <dgm:t>
        <a:bodyPr/>
        <a:lstStyle/>
        <a:p>
          <a:endParaRPr lang="ru-RU"/>
        </a:p>
      </dgm:t>
    </dgm:pt>
    <dgm:pt modelId="{66574C89-B2F3-408B-8812-E5E91C576707}" type="asst">
      <dgm:prSet/>
      <dgm:spPr/>
      <dgm:t>
        <a:bodyPr/>
        <a:lstStyle/>
        <a:p>
          <a:r>
            <a:rPr lang="ru-RU" b="1" i="1" dirty="0" smtClean="0"/>
            <a:t>формальные</a:t>
          </a:r>
          <a:endParaRPr lang="ru-RU" b="1" i="1" dirty="0"/>
        </a:p>
      </dgm:t>
    </dgm:pt>
    <dgm:pt modelId="{F14B48CE-223E-4C47-9246-467DEF3BB206}" type="parTrans" cxnId="{8BE65DC3-42B4-4B3E-8FE9-57CB6EA3C6AC}">
      <dgm:prSet/>
      <dgm:spPr/>
      <dgm:t>
        <a:bodyPr/>
        <a:lstStyle/>
        <a:p>
          <a:endParaRPr lang="ru-RU"/>
        </a:p>
      </dgm:t>
    </dgm:pt>
    <dgm:pt modelId="{B348E293-CAD5-4399-B098-C15279B4CDA2}" type="sibTrans" cxnId="{8BE65DC3-42B4-4B3E-8FE9-57CB6EA3C6AC}">
      <dgm:prSet/>
      <dgm:spPr/>
      <dgm:t>
        <a:bodyPr/>
        <a:lstStyle/>
        <a:p>
          <a:endParaRPr lang="ru-RU"/>
        </a:p>
      </dgm:t>
    </dgm:pt>
    <dgm:pt modelId="{EB4D4C7A-F448-4A96-A625-F533255FA53F}" type="pres">
      <dgm:prSet presAssocID="{DC2F9512-CAED-484D-9966-E15BDBFCA4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09C6351-7BFE-4141-9F4B-BDA62D39BF42}" type="pres">
      <dgm:prSet presAssocID="{B71E0DCB-E1F9-4E95-BA73-7C91841E637E}" presName="hierRoot1" presStyleCnt="0">
        <dgm:presLayoutVars>
          <dgm:hierBranch val="init"/>
        </dgm:presLayoutVars>
      </dgm:prSet>
      <dgm:spPr/>
    </dgm:pt>
    <dgm:pt modelId="{6BDE8F91-CA7A-4AB5-BE0E-63FF94E94884}" type="pres">
      <dgm:prSet presAssocID="{B71E0DCB-E1F9-4E95-BA73-7C91841E637E}" presName="rootComposite1" presStyleCnt="0"/>
      <dgm:spPr/>
    </dgm:pt>
    <dgm:pt modelId="{9572915E-B605-45F1-85F7-FE60C2195124}" type="pres">
      <dgm:prSet presAssocID="{B71E0DCB-E1F9-4E95-BA73-7C91841E637E}" presName="rootText1" presStyleLbl="node0" presStyleIdx="0" presStyleCnt="1" custScaleX="192476" custScaleY="1458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69E0FC-8ED0-4AFA-986D-F9443E0B90E3}" type="pres">
      <dgm:prSet presAssocID="{B71E0DCB-E1F9-4E95-BA73-7C91841E637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D03567B-050B-4B1E-B934-73E9F271236B}" type="pres">
      <dgm:prSet presAssocID="{B71E0DCB-E1F9-4E95-BA73-7C91841E637E}" presName="hierChild2" presStyleCnt="0"/>
      <dgm:spPr/>
    </dgm:pt>
    <dgm:pt modelId="{1AF6670A-800B-47B4-BD1C-99DB094D97CF}" type="pres">
      <dgm:prSet presAssocID="{B71E0DCB-E1F9-4E95-BA73-7C91841E637E}" presName="hierChild3" presStyleCnt="0"/>
      <dgm:spPr/>
    </dgm:pt>
    <dgm:pt modelId="{288D5546-B550-43B9-82C5-8A4226F42044}" type="pres">
      <dgm:prSet presAssocID="{06D9886A-CD66-4012-ADE5-4986F29345D5}" presName="Name111" presStyleLbl="parChTrans1D2" presStyleIdx="0" presStyleCnt="2"/>
      <dgm:spPr/>
      <dgm:t>
        <a:bodyPr/>
        <a:lstStyle/>
        <a:p>
          <a:endParaRPr lang="ru-RU"/>
        </a:p>
      </dgm:t>
    </dgm:pt>
    <dgm:pt modelId="{E30EA2E9-95D5-4684-B620-A7D6ACE96085}" type="pres">
      <dgm:prSet presAssocID="{AE968264-E109-4D0D-9B07-E336FDE60FCE}" presName="hierRoot3" presStyleCnt="0">
        <dgm:presLayoutVars>
          <dgm:hierBranch val="init"/>
        </dgm:presLayoutVars>
      </dgm:prSet>
      <dgm:spPr/>
    </dgm:pt>
    <dgm:pt modelId="{F5B4C868-C2A7-480F-8EA3-B7F1DAB6B265}" type="pres">
      <dgm:prSet presAssocID="{AE968264-E109-4D0D-9B07-E336FDE60FCE}" presName="rootComposite3" presStyleCnt="0"/>
      <dgm:spPr/>
    </dgm:pt>
    <dgm:pt modelId="{D3FE1A80-3C18-4CB3-A2AB-610020357E91}" type="pres">
      <dgm:prSet presAssocID="{AE968264-E109-4D0D-9B07-E336FDE60FCE}" presName="rootText3" presStyleLbl="asst1" presStyleIdx="0" presStyleCnt="2" custScaleX="1348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7C1EB4-A320-4D8D-8573-D4E66691E38B}" type="pres">
      <dgm:prSet presAssocID="{AE968264-E109-4D0D-9B07-E336FDE60FCE}" presName="rootConnector3" presStyleLbl="asst1" presStyleIdx="0" presStyleCnt="2"/>
      <dgm:spPr/>
      <dgm:t>
        <a:bodyPr/>
        <a:lstStyle/>
        <a:p>
          <a:endParaRPr lang="ru-RU"/>
        </a:p>
      </dgm:t>
    </dgm:pt>
    <dgm:pt modelId="{25038078-C5F4-4880-B732-E26A16C5351E}" type="pres">
      <dgm:prSet presAssocID="{AE968264-E109-4D0D-9B07-E336FDE60FCE}" presName="hierChild6" presStyleCnt="0"/>
      <dgm:spPr/>
    </dgm:pt>
    <dgm:pt modelId="{5B1B18BC-55F7-46D8-918C-E19865BB48E5}" type="pres">
      <dgm:prSet presAssocID="{AE968264-E109-4D0D-9B07-E336FDE60FCE}" presName="hierChild7" presStyleCnt="0"/>
      <dgm:spPr/>
    </dgm:pt>
    <dgm:pt modelId="{3C25CBEC-886C-4CE2-A8D8-1F99EFB0818E}" type="pres">
      <dgm:prSet presAssocID="{F14B48CE-223E-4C47-9246-467DEF3BB206}" presName="Name111" presStyleLbl="parChTrans1D2" presStyleIdx="1" presStyleCnt="2"/>
      <dgm:spPr/>
      <dgm:t>
        <a:bodyPr/>
        <a:lstStyle/>
        <a:p>
          <a:endParaRPr lang="ru-RU"/>
        </a:p>
      </dgm:t>
    </dgm:pt>
    <dgm:pt modelId="{C02479C6-55FC-47CD-9AB1-F5D71246EB64}" type="pres">
      <dgm:prSet presAssocID="{66574C89-B2F3-408B-8812-E5E91C576707}" presName="hierRoot3" presStyleCnt="0">
        <dgm:presLayoutVars>
          <dgm:hierBranch val="init"/>
        </dgm:presLayoutVars>
      </dgm:prSet>
      <dgm:spPr/>
    </dgm:pt>
    <dgm:pt modelId="{151FC433-D232-4FD3-B3B0-2987A07A7789}" type="pres">
      <dgm:prSet presAssocID="{66574C89-B2F3-408B-8812-E5E91C576707}" presName="rootComposite3" presStyleCnt="0"/>
      <dgm:spPr/>
    </dgm:pt>
    <dgm:pt modelId="{936F1694-D0AD-4980-AB3C-53CC0FB04FBA}" type="pres">
      <dgm:prSet presAssocID="{66574C89-B2F3-408B-8812-E5E91C576707}" presName="rootText3" presStyleLbl="asst1" presStyleIdx="1" presStyleCnt="2" custScaleX="1394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20C0DC-019B-4FED-A8FB-D6B65F528105}" type="pres">
      <dgm:prSet presAssocID="{66574C89-B2F3-408B-8812-E5E91C576707}" presName="rootConnector3" presStyleLbl="asst1" presStyleIdx="1" presStyleCnt="2"/>
      <dgm:spPr/>
      <dgm:t>
        <a:bodyPr/>
        <a:lstStyle/>
        <a:p>
          <a:endParaRPr lang="ru-RU"/>
        </a:p>
      </dgm:t>
    </dgm:pt>
    <dgm:pt modelId="{A10BA26B-7325-4990-B018-6A133A2D363C}" type="pres">
      <dgm:prSet presAssocID="{66574C89-B2F3-408B-8812-E5E91C576707}" presName="hierChild6" presStyleCnt="0"/>
      <dgm:spPr/>
    </dgm:pt>
    <dgm:pt modelId="{5A4D39E1-DA92-4AB0-AE22-6EBDE6632B40}" type="pres">
      <dgm:prSet presAssocID="{66574C89-B2F3-408B-8812-E5E91C576707}" presName="hierChild7" presStyleCnt="0"/>
      <dgm:spPr/>
    </dgm:pt>
  </dgm:ptLst>
  <dgm:cxnLst>
    <dgm:cxn modelId="{3F7279CC-ECA3-4176-9F74-2B2C64297A71}" type="presOf" srcId="{F14B48CE-223E-4C47-9246-467DEF3BB206}" destId="{3C25CBEC-886C-4CE2-A8D8-1F99EFB0818E}" srcOrd="0" destOrd="0" presId="urn:microsoft.com/office/officeart/2005/8/layout/orgChart1"/>
    <dgm:cxn modelId="{3570586E-72E2-4572-8CF7-30C24C75597C}" srcId="{B71E0DCB-E1F9-4E95-BA73-7C91841E637E}" destId="{AE968264-E109-4D0D-9B07-E336FDE60FCE}" srcOrd="0" destOrd="0" parTransId="{06D9886A-CD66-4012-ADE5-4986F29345D5}" sibTransId="{69F499B0-75CA-4B10-B0DF-053C60707FDA}"/>
    <dgm:cxn modelId="{5DA716AF-F1BC-45A5-A1AA-2B73EA335DBF}" type="presOf" srcId="{DC2F9512-CAED-484D-9966-E15BDBFCA4EC}" destId="{EB4D4C7A-F448-4A96-A625-F533255FA53F}" srcOrd="0" destOrd="0" presId="urn:microsoft.com/office/officeart/2005/8/layout/orgChart1"/>
    <dgm:cxn modelId="{4B3DAB6E-EF6E-4CAA-85CB-F0C113E0740E}" type="presOf" srcId="{B71E0DCB-E1F9-4E95-BA73-7C91841E637E}" destId="{9572915E-B605-45F1-85F7-FE60C2195124}" srcOrd="0" destOrd="0" presId="urn:microsoft.com/office/officeart/2005/8/layout/orgChart1"/>
    <dgm:cxn modelId="{B6CC5A14-4E26-4BAD-A911-5D9724ACFCA6}" type="presOf" srcId="{AE968264-E109-4D0D-9B07-E336FDE60FCE}" destId="{D3FE1A80-3C18-4CB3-A2AB-610020357E91}" srcOrd="0" destOrd="0" presId="urn:microsoft.com/office/officeart/2005/8/layout/orgChart1"/>
    <dgm:cxn modelId="{137B3785-6E5C-4BB7-84E7-01B3FB01B72B}" type="presOf" srcId="{06D9886A-CD66-4012-ADE5-4986F29345D5}" destId="{288D5546-B550-43B9-82C5-8A4226F42044}" srcOrd="0" destOrd="0" presId="urn:microsoft.com/office/officeart/2005/8/layout/orgChart1"/>
    <dgm:cxn modelId="{6E985121-993B-4C99-B8A7-BCEDAA68D82F}" type="presOf" srcId="{66574C89-B2F3-408B-8812-E5E91C576707}" destId="{9520C0DC-019B-4FED-A8FB-D6B65F528105}" srcOrd="1" destOrd="0" presId="urn:microsoft.com/office/officeart/2005/8/layout/orgChart1"/>
    <dgm:cxn modelId="{8AB09DB8-4A84-4EA5-A7E3-1CE05DD951F9}" type="presOf" srcId="{66574C89-B2F3-408B-8812-E5E91C576707}" destId="{936F1694-D0AD-4980-AB3C-53CC0FB04FBA}" srcOrd="0" destOrd="0" presId="urn:microsoft.com/office/officeart/2005/8/layout/orgChart1"/>
    <dgm:cxn modelId="{3DC67A0F-23E7-4DBB-AED8-C5F6F04B798C}" type="presOf" srcId="{B71E0DCB-E1F9-4E95-BA73-7C91841E637E}" destId="{4A69E0FC-8ED0-4AFA-986D-F9443E0B90E3}" srcOrd="1" destOrd="0" presId="urn:microsoft.com/office/officeart/2005/8/layout/orgChart1"/>
    <dgm:cxn modelId="{8BE65DC3-42B4-4B3E-8FE9-57CB6EA3C6AC}" srcId="{B71E0DCB-E1F9-4E95-BA73-7C91841E637E}" destId="{66574C89-B2F3-408B-8812-E5E91C576707}" srcOrd="1" destOrd="0" parTransId="{F14B48CE-223E-4C47-9246-467DEF3BB206}" sibTransId="{B348E293-CAD5-4399-B098-C15279B4CDA2}"/>
    <dgm:cxn modelId="{05FD201F-E973-43D8-9043-4D52B13B7B06}" type="presOf" srcId="{AE968264-E109-4D0D-9B07-E336FDE60FCE}" destId="{7D7C1EB4-A320-4D8D-8573-D4E66691E38B}" srcOrd="1" destOrd="0" presId="urn:microsoft.com/office/officeart/2005/8/layout/orgChart1"/>
    <dgm:cxn modelId="{89287A90-A583-42EA-93AA-A49D4737EACC}" srcId="{DC2F9512-CAED-484D-9966-E15BDBFCA4EC}" destId="{B71E0DCB-E1F9-4E95-BA73-7C91841E637E}" srcOrd="0" destOrd="0" parTransId="{99977378-BD4D-4087-81CA-1716AA88884C}" sibTransId="{BB1E8AC0-84A6-4326-9D5A-98B2D9DFD3A9}"/>
    <dgm:cxn modelId="{EE93FD93-2E95-431C-AE85-F3B841BF8B65}" type="presParOf" srcId="{EB4D4C7A-F448-4A96-A625-F533255FA53F}" destId="{E09C6351-7BFE-4141-9F4B-BDA62D39BF42}" srcOrd="0" destOrd="0" presId="urn:microsoft.com/office/officeart/2005/8/layout/orgChart1"/>
    <dgm:cxn modelId="{16EDC871-0F6B-4D61-9627-11EDA8B6743C}" type="presParOf" srcId="{E09C6351-7BFE-4141-9F4B-BDA62D39BF42}" destId="{6BDE8F91-CA7A-4AB5-BE0E-63FF94E94884}" srcOrd="0" destOrd="0" presId="urn:microsoft.com/office/officeart/2005/8/layout/orgChart1"/>
    <dgm:cxn modelId="{A4C4E24C-37FA-4889-89EB-63EBFB38073F}" type="presParOf" srcId="{6BDE8F91-CA7A-4AB5-BE0E-63FF94E94884}" destId="{9572915E-B605-45F1-85F7-FE60C2195124}" srcOrd="0" destOrd="0" presId="urn:microsoft.com/office/officeart/2005/8/layout/orgChart1"/>
    <dgm:cxn modelId="{DA4EED18-BFBB-49D1-AA4E-03D8AC3FF0B4}" type="presParOf" srcId="{6BDE8F91-CA7A-4AB5-BE0E-63FF94E94884}" destId="{4A69E0FC-8ED0-4AFA-986D-F9443E0B90E3}" srcOrd="1" destOrd="0" presId="urn:microsoft.com/office/officeart/2005/8/layout/orgChart1"/>
    <dgm:cxn modelId="{FF46A075-AA08-4776-B705-E53238DD6D51}" type="presParOf" srcId="{E09C6351-7BFE-4141-9F4B-BDA62D39BF42}" destId="{5D03567B-050B-4B1E-B934-73E9F271236B}" srcOrd="1" destOrd="0" presId="urn:microsoft.com/office/officeart/2005/8/layout/orgChart1"/>
    <dgm:cxn modelId="{D2071107-016C-4338-BB2F-2D004790094E}" type="presParOf" srcId="{E09C6351-7BFE-4141-9F4B-BDA62D39BF42}" destId="{1AF6670A-800B-47B4-BD1C-99DB094D97CF}" srcOrd="2" destOrd="0" presId="urn:microsoft.com/office/officeart/2005/8/layout/orgChart1"/>
    <dgm:cxn modelId="{8CF29A98-ADB6-4758-9126-611579739152}" type="presParOf" srcId="{1AF6670A-800B-47B4-BD1C-99DB094D97CF}" destId="{288D5546-B550-43B9-82C5-8A4226F42044}" srcOrd="0" destOrd="0" presId="urn:microsoft.com/office/officeart/2005/8/layout/orgChart1"/>
    <dgm:cxn modelId="{A5E716A8-7047-4CAC-98E3-C9B0F08E568D}" type="presParOf" srcId="{1AF6670A-800B-47B4-BD1C-99DB094D97CF}" destId="{E30EA2E9-95D5-4684-B620-A7D6ACE96085}" srcOrd="1" destOrd="0" presId="urn:microsoft.com/office/officeart/2005/8/layout/orgChart1"/>
    <dgm:cxn modelId="{6CCA3B1C-7459-4371-8AF3-F9C666CA55C4}" type="presParOf" srcId="{E30EA2E9-95D5-4684-B620-A7D6ACE96085}" destId="{F5B4C868-C2A7-480F-8EA3-B7F1DAB6B265}" srcOrd="0" destOrd="0" presId="urn:microsoft.com/office/officeart/2005/8/layout/orgChart1"/>
    <dgm:cxn modelId="{E5D4604F-CC41-491F-B16E-8BD58EAB4F94}" type="presParOf" srcId="{F5B4C868-C2A7-480F-8EA3-B7F1DAB6B265}" destId="{D3FE1A80-3C18-4CB3-A2AB-610020357E91}" srcOrd="0" destOrd="0" presId="urn:microsoft.com/office/officeart/2005/8/layout/orgChart1"/>
    <dgm:cxn modelId="{232240FF-B85F-413D-8488-1BC53B95FA16}" type="presParOf" srcId="{F5B4C868-C2A7-480F-8EA3-B7F1DAB6B265}" destId="{7D7C1EB4-A320-4D8D-8573-D4E66691E38B}" srcOrd="1" destOrd="0" presId="urn:microsoft.com/office/officeart/2005/8/layout/orgChart1"/>
    <dgm:cxn modelId="{B57989B5-D442-453F-A1D8-0196154D5D30}" type="presParOf" srcId="{E30EA2E9-95D5-4684-B620-A7D6ACE96085}" destId="{25038078-C5F4-4880-B732-E26A16C5351E}" srcOrd="1" destOrd="0" presId="urn:microsoft.com/office/officeart/2005/8/layout/orgChart1"/>
    <dgm:cxn modelId="{B3EEA4CF-E706-49C2-BF7C-B9DED95BD1E7}" type="presParOf" srcId="{E30EA2E9-95D5-4684-B620-A7D6ACE96085}" destId="{5B1B18BC-55F7-46D8-918C-E19865BB48E5}" srcOrd="2" destOrd="0" presId="urn:microsoft.com/office/officeart/2005/8/layout/orgChart1"/>
    <dgm:cxn modelId="{9A509D37-3EB7-465C-9441-849B0E38D6A0}" type="presParOf" srcId="{1AF6670A-800B-47B4-BD1C-99DB094D97CF}" destId="{3C25CBEC-886C-4CE2-A8D8-1F99EFB0818E}" srcOrd="2" destOrd="0" presId="urn:microsoft.com/office/officeart/2005/8/layout/orgChart1"/>
    <dgm:cxn modelId="{1DE54AD2-CD4D-4609-9D2E-819DB5083809}" type="presParOf" srcId="{1AF6670A-800B-47B4-BD1C-99DB094D97CF}" destId="{C02479C6-55FC-47CD-9AB1-F5D71246EB64}" srcOrd="3" destOrd="0" presId="urn:microsoft.com/office/officeart/2005/8/layout/orgChart1"/>
    <dgm:cxn modelId="{7F6950D0-8FD3-40E1-90DA-806816C71042}" type="presParOf" srcId="{C02479C6-55FC-47CD-9AB1-F5D71246EB64}" destId="{151FC433-D232-4FD3-B3B0-2987A07A7789}" srcOrd="0" destOrd="0" presId="urn:microsoft.com/office/officeart/2005/8/layout/orgChart1"/>
    <dgm:cxn modelId="{A8E8259F-0F3C-49F1-8F8B-3B81BC2E817B}" type="presParOf" srcId="{151FC433-D232-4FD3-B3B0-2987A07A7789}" destId="{936F1694-D0AD-4980-AB3C-53CC0FB04FBA}" srcOrd="0" destOrd="0" presId="urn:microsoft.com/office/officeart/2005/8/layout/orgChart1"/>
    <dgm:cxn modelId="{D91D85B5-0E6A-4C90-8C68-FA6C639B7947}" type="presParOf" srcId="{151FC433-D232-4FD3-B3B0-2987A07A7789}" destId="{9520C0DC-019B-4FED-A8FB-D6B65F528105}" srcOrd="1" destOrd="0" presId="urn:microsoft.com/office/officeart/2005/8/layout/orgChart1"/>
    <dgm:cxn modelId="{A3D540C2-6C3C-4044-92AC-F0F257B1A165}" type="presParOf" srcId="{C02479C6-55FC-47CD-9AB1-F5D71246EB64}" destId="{A10BA26B-7325-4990-B018-6A133A2D363C}" srcOrd="1" destOrd="0" presId="urn:microsoft.com/office/officeart/2005/8/layout/orgChart1"/>
    <dgm:cxn modelId="{7397DD71-8707-495F-BAED-224086B21DD8}" type="presParOf" srcId="{C02479C6-55FC-47CD-9AB1-F5D71246EB64}" destId="{5A4D39E1-DA92-4AB0-AE22-6EBDE6632B4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5CBEC-886C-4CE2-A8D8-1F99EFB0818E}">
      <dsp:nvSpPr>
        <dsp:cNvPr id="0" name=""/>
        <dsp:cNvSpPr/>
      </dsp:nvSpPr>
      <dsp:spPr>
        <a:xfrm>
          <a:off x="3460257" y="1947772"/>
          <a:ext cx="249572" cy="1093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3366"/>
              </a:lnTo>
              <a:lnTo>
                <a:pt x="249572" y="10933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D5546-B550-43B9-82C5-8A4226F42044}">
      <dsp:nvSpPr>
        <dsp:cNvPr id="0" name=""/>
        <dsp:cNvSpPr/>
      </dsp:nvSpPr>
      <dsp:spPr>
        <a:xfrm>
          <a:off x="3210684" y="1947772"/>
          <a:ext cx="249572" cy="1093366"/>
        </a:xfrm>
        <a:custGeom>
          <a:avLst/>
          <a:gdLst/>
          <a:ahLst/>
          <a:cxnLst/>
          <a:rect l="0" t="0" r="0" b="0"/>
          <a:pathLst>
            <a:path>
              <a:moveTo>
                <a:pt x="249572" y="0"/>
              </a:moveTo>
              <a:lnTo>
                <a:pt x="249572" y="1093366"/>
              </a:lnTo>
              <a:lnTo>
                <a:pt x="0" y="10933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2915E-B605-45F1-85F7-FE60C2195124}">
      <dsp:nvSpPr>
        <dsp:cNvPr id="0" name=""/>
        <dsp:cNvSpPr/>
      </dsp:nvSpPr>
      <dsp:spPr>
        <a:xfrm>
          <a:off x="1172791" y="213929"/>
          <a:ext cx="4574932" cy="1733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i="1" kern="1200" dirty="0" smtClean="0"/>
            <a:t>ЯЗЫКИ</a:t>
          </a:r>
          <a:endParaRPr lang="ru-RU" sz="4400" i="1" kern="1200" dirty="0"/>
        </a:p>
      </dsp:txBody>
      <dsp:txXfrm>
        <a:off x="1172791" y="213929"/>
        <a:ext cx="4574932" cy="1733842"/>
      </dsp:txXfrm>
    </dsp:sp>
    <dsp:sp modelId="{D3FE1A80-3C18-4CB3-A2AB-610020357E91}">
      <dsp:nvSpPr>
        <dsp:cNvPr id="0" name=""/>
        <dsp:cNvSpPr/>
      </dsp:nvSpPr>
      <dsp:spPr>
        <a:xfrm>
          <a:off x="5075" y="2446917"/>
          <a:ext cx="3205609" cy="1188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i="1" kern="1200" dirty="0" smtClean="0"/>
            <a:t>естественные </a:t>
          </a:r>
          <a:endParaRPr lang="ru-RU" sz="3300" kern="1200" dirty="0"/>
        </a:p>
      </dsp:txBody>
      <dsp:txXfrm>
        <a:off x="5075" y="2446917"/>
        <a:ext cx="3205609" cy="1188442"/>
      </dsp:txXfrm>
    </dsp:sp>
    <dsp:sp modelId="{936F1694-D0AD-4980-AB3C-53CC0FB04FBA}">
      <dsp:nvSpPr>
        <dsp:cNvPr id="0" name=""/>
        <dsp:cNvSpPr/>
      </dsp:nvSpPr>
      <dsp:spPr>
        <a:xfrm>
          <a:off x="3709830" y="2446917"/>
          <a:ext cx="3314494" cy="1188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i="1" kern="1200" dirty="0" smtClean="0"/>
            <a:t>формальные</a:t>
          </a:r>
          <a:endParaRPr lang="ru-RU" sz="3300" b="1" i="1" kern="1200" dirty="0"/>
        </a:p>
      </dsp:txBody>
      <dsp:txXfrm>
        <a:off x="3709830" y="2446917"/>
        <a:ext cx="3314494" cy="1188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конкурс презентаций\информация\music_symbol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4389535" cy="3610392"/>
          </a:xfrm>
          <a:prstGeom prst="rect">
            <a:avLst/>
          </a:prstGeom>
          <a:noFill/>
        </p:spPr>
      </p:pic>
      <p:pic>
        <p:nvPicPr>
          <p:cNvPr id="1026" name="Picture 2" descr="D:\Nata\школа\Информатика\К урокам\база\9 кл\урок11_язык как способ представл\andrash-shiff-630x4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416" y="2924944"/>
            <a:ext cx="5899584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конкурс презентаций\информация\белеет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05064"/>
            <a:ext cx="3506019" cy="2852936"/>
          </a:xfrm>
          <a:prstGeom prst="rect">
            <a:avLst/>
          </a:prstGeom>
          <a:noFill/>
        </p:spPr>
      </p:pic>
      <p:pic>
        <p:nvPicPr>
          <p:cNvPr id="7" name="Picture 3" descr="F:\конкурс презентаций\информация\1290525490_knigi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89534" y="-153440"/>
            <a:ext cx="3490922" cy="3490922"/>
          </a:xfrm>
          <a:prstGeom prst="rect">
            <a:avLst/>
          </a:prstGeom>
          <a:noFill/>
        </p:spPr>
      </p:pic>
      <p:pic>
        <p:nvPicPr>
          <p:cNvPr id="8" name="Picture 37" descr="7035bc56fc2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131" y="2526"/>
            <a:ext cx="1800225" cy="1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00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372168"/>
            <a:ext cx="7992887" cy="2009160"/>
          </a:xfrm>
        </p:spPr>
        <p:txBody>
          <a:bodyPr/>
          <a:lstStyle/>
          <a:p>
            <a:r>
              <a:rPr lang="ru-RU" dirty="0" smtClean="0"/>
              <a:t>Материальные носители информации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924"/>
            <a:ext cx="2483768" cy="2365413"/>
          </a:xfrm>
        </p:spPr>
      </p:pic>
      <p:pic>
        <p:nvPicPr>
          <p:cNvPr id="4" name="Picture 3" descr="F:\конкурс презентаций\информация\сиди дис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6674" y="33924"/>
            <a:ext cx="2347326" cy="2347326"/>
          </a:xfrm>
          <a:prstGeom prst="rect">
            <a:avLst/>
          </a:prstGeom>
          <a:noFill/>
        </p:spPr>
      </p:pic>
      <p:pic>
        <p:nvPicPr>
          <p:cNvPr id="2051" name="Picture 3" descr="D:\Nata\школа\Информатика\К урокам\база\9 кл\урок11_язык как способ представл\wave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81250"/>
            <a:ext cx="66040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55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501008"/>
            <a:ext cx="3168352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i="1" dirty="0"/>
              <a:t>Сигнал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915816" y="3284984"/>
            <a:ext cx="5760640" cy="1944216"/>
          </a:xfrm>
        </p:spPr>
        <p:txBody>
          <a:bodyPr/>
          <a:lstStyle/>
          <a:p>
            <a:pPr marL="45720" indent="0">
              <a:buNone/>
            </a:pPr>
            <a:r>
              <a:rPr lang="ru-RU" b="1" i="1" dirty="0" smtClean="0"/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это </a:t>
            </a:r>
            <a:r>
              <a:rPr lang="ru-RU" sz="2800" dirty="0" smtClean="0">
                <a:solidFill>
                  <a:schemeClr val="tx1"/>
                </a:solidFill>
              </a:rPr>
              <a:t>изменение </a:t>
            </a:r>
            <a:r>
              <a:rPr lang="ru-RU" sz="2800" dirty="0">
                <a:solidFill>
                  <a:schemeClr val="tx1"/>
                </a:solidFill>
              </a:rPr>
              <a:t>характеристики носителя, которое используется для представления </a:t>
            </a:r>
            <a:r>
              <a:rPr lang="ru-RU" sz="2800" dirty="0" smtClean="0">
                <a:solidFill>
                  <a:schemeClr val="tx1"/>
                </a:solidFill>
              </a:rPr>
              <a:t>информации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074" name="Picture 2" descr="D:\Nata\школа\Информатика\К урокам\база\9 кл\урок11_язык как способ представл\лампочка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1"/>
            <a:ext cx="1296144" cy="270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27784" y="69269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/>
              <a:t>Ч</a:t>
            </a:r>
            <a:r>
              <a:rPr lang="ru-RU" sz="2800" dirty="0" smtClean="0"/>
              <a:t>ередованием </a:t>
            </a:r>
            <a:r>
              <a:rPr lang="ru-RU" sz="2800" dirty="0"/>
              <a:t>вспышек и пауз можно представить и передать </a:t>
            </a:r>
            <a:r>
              <a:rPr lang="ru-RU" sz="2800" dirty="0" smtClean="0"/>
              <a:t>информацию.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7073" y="5013176"/>
            <a:ext cx="76328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З</a:t>
            </a:r>
            <a:r>
              <a:rPr lang="ru-RU" sz="2400" dirty="0" smtClean="0"/>
              <a:t>начение </a:t>
            </a:r>
            <a:r>
              <a:rPr lang="ru-RU" sz="2400" dirty="0"/>
              <a:t>этой характеристики, отнесенное к некоторой шкале измерений, называется </a:t>
            </a:r>
            <a:r>
              <a:rPr lang="ru-RU" sz="4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параметром сигнала</a:t>
            </a:r>
            <a:endParaRPr lang="ru-RU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70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afterEffect">
                                  <p:stCondLst>
                                    <p:cond delay="8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115616" y="2132855"/>
            <a:ext cx="3346704" cy="1063263"/>
          </a:xfrm>
        </p:spPr>
        <p:txBody>
          <a:bodyPr/>
          <a:lstStyle/>
          <a:p>
            <a:r>
              <a:rPr lang="ru-RU" dirty="0" smtClean="0"/>
              <a:t>представления (сохранения) </a:t>
            </a:r>
            <a:r>
              <a:rPr lang="ru-RU" dirty="0" smtClean="0"/>
              <a:t>информации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88024" y="2204864"/>
            <a:ext cx="3346704" cy="750594"/>
          </a:xfrm>
        </p:spPr>
        <p:txBody>
          <a:bodyPr/>
          <a:lstStyle/>
          <a:p>
            <a:r>
              <a:rPr lang="ru-RU" dirty="0" smtClean="0"/>
              <a:t>передачи </a:t>
            </a:r>
            <a:r>
              <a:rPr lang="ru-RU" dirty="0" smtClean="0"/>
              <a:t>информации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08912" cy="158417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Можно изменять параметры сигнала для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3196119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</a:t>
            </a:r>
            <a:r>
              <a:rPr lang="ru-RU" sz="2800" dirty="0" smtClean="0"/>
              <a:t> </a:t>
            </a:r>
            <a:r>
              <a:rPr lang="ru-RU" sz="2800" dirty="0"/>
              <a:t>зависимости от особенностей изменения </a:t>
            </a:r>
            <a:r>
              <a:rPr lang="ru-RU" sz="2800" dirty="0" smtClean="0"/>
              <a:t> характеристики сигнала </a:t>
            </a:r>
            <a:r>
              <a:rPr lang="ru-RU" sz="2800" dirty="0"/>
              <a:t>(т.е. параметра сигнала) с течением времени выделяют два типа сигналов</a:t>
            </a:r>
            <a:r>
              <a:rPr lang="ru-RU" sz="2800" dirty="0" smtClean="0"/>
              <a:t>: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непрерывные   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дискретные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12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9552" y="188640"/>
            <a:ext cx="3950152" cy="1182642"/>
          </a:xfrm>
        </p:spPr>
        <p:txBody>
          <a:bodyPr/>
          <a:lstStyle/>
          <a:p>
            <a:r>
              <a:rPr lang="ru-RU" i="1" dirty="0"/>
              <a:t>Сигнал называется непрерывным (или аналоговым), 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539552" y="1400327"/>
            <a:ext cx="3963599" cy="2743200"/>
          </a:xfrm>
        </p:spPr>
        <p:txBody>
          <a:bodyPr/>
          <a:lstStyle/>
          <a:p>
            <a:r>
              <a:rPr lang="ru-RU" sz="2400" b="1" dirty="0" smtClean="0"/>
              <a:t>если </a:t>
            </a:r>
            <a:r>
              <a:rPr lang="ru-RU" sz="2400" b="1" dirty="0"/>
              <a:t>его параметр может принимать любое значение в пределах некоторого интервала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7302" y="332656"/>
            <a:ext cx="3525098" cy="1038626"/>
          </a:xfrm>
        </p:spPr>
        <p:txBody>
          <a:bodyPr/>
          <a:lstStyle/>
          <a:p>
            <a:r>
              <a:rPr lang="ru-RU" i="1" dirty="0"/>
              <a:t>Сигнал называется дискретным,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"/>
          </p:nvPr>
        </p:nvSpPr>
        <p:spPr>
          <a:xfrm>
            <a:off x="4645024" y="1399032"/>
            <a:ext cx="3671391" cy="2743200"/>
          </a:xfrm>
        </p:spPr>
        <p:txBody>
          <a:bodyPr>
            <a:normAutofit/>
          </a:bodyPr>
          <a:lstStyle/>
          <a:p>
            <a:r>
              <a:rPr lang="ru-RU" sz="2400" dirty="0"/>
              <a:t>если его параметр может принимать конечное число значений в пределах некоторого интервала.</a:t>
            </a:r>
          </a:p>
          <a:p>
            <a:endParaRPr lang="ru-RU" sz="2400" dirty="0"/>
          </a:p>
        </p:txBody>
      </p:sp>
      <p:pic>
        <p:nvPicPr>
          <p:cNvPr id="8" name="Рисунок 7" descr="http://it.kgsu.ru/TI_2/images/ris2_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287" y="3861048"/>
            <a:ext cx="6552728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93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328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effectLst/>
              </a:rPr>
              <a:t>Примеры процессов, используемых для передачи информации</a:t>
            </a:r>
            <a:endParaRPr lang="ru-RU" sz="2800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46469938"/>
              </p:ext>
            </p:extLst>
          </p:nvPr>
        </p:nvGraphicFramePr>
        <p:xfrm>
          <a:off x="11297" y="1152288"/>
          <a:ext cx="9144000" cy="5735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/>
                <a:gridCol w="2880320"/>
                <a:gridCol w="3851920"/>
              </a:tblGrid>
              <a:tr h="1102809">
                <a:tc>
                  <a:txBody>
                    <a:bodyPr/>
                    <a:lstStyle/>
                    <a:p>
                      <a:pPr algn="ctr"/>
                      <a:r>
                        <a:rPr lang="ru-RU" sz="2800" smtClean="0"/>
                        <a:t>Способ передачи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Процесс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Параметры сигнала</a:t>
                      </a:r>
                      <a:endParaRPr lang="ru-RU" sz="2800" dirty="0"/>
                    </a:p>
                  </a:txBody>
                  <a:tcPr/>
                </a:tc>
              </a:tr>
              <a:tr h="604766">
                <a:tc>
                  <a:txBody>
                    <a:bodyPr/>
                    <a:lstStyle/>
                    <a:p>
                      <a:pPr marL="194310" marR="2317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Звук</a:t>
                      </a:r>
                      <a:endParaRPr lang="ru-RU" sz="2400" dirty="0">
                        <a:effectLst/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/>
                        <a:t>Высота и громкость звука</a:t>
                      </a:r>
                      <a:endParaRPr lang="ru-RU" sz="2800" dirty="0"/>
                    </a:p>
                  </a:txBody>
                  <a:tcPr/>
                </a:tc>
              </a:tr>
              <a:tr h="604766">
                <a:tc>
                  <a:txBody>
                    <a:bodyPr/>
                    <a:lstStyle/>
                    <a:p>
                      <a:pPr marL="194310" marR="2317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Радио, телевидение</a:t>
                      </a:r>
                      <a:endParaRPr lang="ru-RU" sz="2400" dirty="0">
                        <a:effectLst/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/>
                        <a:t>Частота, амплитуда или фаза радиоволны</a:t>
                      </a:r>
                      <a:endParaRPr lang="ru-RU" sz="2800" dirty="0"/>
                    </a:p>
                  </a:txBody>
                  <a:tcPr/>
                </a:tc>
              </a:tr>
              <a:tr h="604766">
                <a:tc>
                  <a:txBody>
                    <a:bodyPr/>
                    <a:lstStyle/>
                    <a:p>
                      <a:pPr marL="194310" marR="2317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Изображение</a:t>
                      </a:r>
                      <a:endParaRPr lang="ru-RU" sz="2400" dirty="0">
                        <a:effectLst/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Частота</a:t>
                      </a:r>
                      <a:r>
                        <a:rPr lang="ru-RU" sz="2800" baseline="0" dirty="0" smtClean="0"/>
                        <a:t> или </a:t>
                      </a:r>
                      <a:r>
                        <a:rPr lang="ru-RU" sz="2800" dirty="0" smtClean="0"/>
                        <a:t>амплитуда световых волн</a:t>
                      </a:r>
                      <a:endParaRPr lang="ru-RU" sz="2800" dirty="0"/>
                    </a:p>
                  </a:txBody>
                  <a:tcPr/>
                </a:tc>
              </a:tr>
              <a:tr h="604766">
                <a:tc>
                  <a:txBody>
                    <a:bodyPr/>
                    <a:lstStyle/>
                    <a:p>
                      <a:pPr marL="194310" marR="2317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Компьютер-</a:t>
                      </a:r>
                      <a:r>
                        <a:rPr lang="ru-RU" sz="2400" dirty="0" err="1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ная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сеть</a:t>
                      </a:r>
                      <a:endParaRPr lang="ru-RU" sz="2400" dirty="0">
                        <a:effectLst/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/>
                        <a:t>Частота</a:t>
                      </a:r>
                      <a:r>
                        <a:rPr lang="ru-RU" sz="2800" baseline="0" dirty="0" smtClean="0"/>
                        <a:t> или </a:t>
                      </a:r>
                      <a:r>
                        <a:rPr lang="ru-RU" sz="2800" dirty="0" smtClean="0"/>
                        <a:t>амплитуда  эл.</a:t>
                      </a:r>
                      <a:r>
                        <a:rPr lang="ru-RU" sz="2800" baseline="0" dirty="0" smtClean="0"/>
                        <a:t> колебаний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627784" y="2380238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Звуковые волны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27784" y="3356992"/>
            <a:ext cx="1914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Радиоволны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627784" y="4653136"/>
            <a:ext cx="2509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Световые волны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627784" y="5877272"/>
            <a:ext cx="23487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Электрический</a:t>
            </a:r>
          </a:p>
          <a:p>
            <a:r>
              <a:rPr lang="ru-RU" sz="2400" dirty="0" smtClean="0"/>
              <a:t>ток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9934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501057">
            <a:off x="5589327" y="3645022"/>
            <a:ext cx="27168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dirty="0" err="1">
                <a:solidFill>
                  <a:schemeClr val="accent4">
                    <a:lumMod val="75000"/>
                  </a:schemeClr>
                </a:solidFill>
              </a:rPr>
              <a:t>Veni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accent4">
                    <a:lumMod val="75000"/>
                  </a:schemeClr>
                </a:solidFill>
              </a:rPr>
              <a:t>vidi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accent4">
                    <a:lumMod val="75000"/>
                  </a:schemeClr>
                </a:solidFill>
              </a:rPr>
              <a:t>vici</a:t>
            </a:r>
            <a:endParaRPr lang="ru-RU" sz="3600" b="1" cap="none" spc="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4536" y="2588645"/>
            <a:ext cx="46839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dirty="0" err="1"/>
              <a:t>Vita</a:t>
            </a:r>
            <a:r>
              <a:rPr lang="ru-RU" sz="3600" dirty="0"/>
              <a:t> </a:t>
            </a:r>
            <a:r>
              <a:rPr lang="ru-RU" sz="3600" dirty="0" err="1"/>
              <a:t>brevis</a:t>
            </a:r>
            <a:r>
              <a:rPr lang="ru-RU" sz="3600" dirty="0"/>
              <a:t>, </a:t>
            </a:r>
            <a:r>
              <a:rPr lang="ru-RU" sz="3600" dirty="0" err="1"/>
              <a:t>ars</a:t>
            </a:r>
            <a:r>
              <a:rPr lang="ru-RU" sz="3600" dirty="0"/>
              <a:t> </a:t>
            </a:r>
            <a:r>
              <a:rPr lang="ru-RU" sz="3600" smtClean="0"/>
              <a:t>longa 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16523" y="1752990"/>
            <a:ext cx="46244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</a:rPr>
              <a:t>Veritas</a:t>
            </a:r>
            <a:r>
              <a:rPr lang="en-US" sz="3600" dirty="0" smtClean="0">
                <a:solidFill>
                  <a:srgbClr val="FF0000"/>
                </a:solidFill>
              </a:rPr>
              <a:t> in </a:t>
            </a:r>
            <a:r>
              <a:rPr lang="en-US" sz="3600" dirty="0" err="1" smtClean="0">
                <a:solidFill>
                  <a:srgbClr val="FF0000"/>
                </a:solidFill>
              </a:rPr>
              <a:t>medio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est</a:t>
            </a:r>
            <a:endParaRPr lang="ru-RU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84888" y="5659257"/>
            <a:ext cx="7293148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/>
              <a:t>Teddy Bear, Teddy Bear, turn around!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D:\Nata\школа\Информатика\К урокам\база\9 кл\урок11_язык как способ представл\река жизн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951" y="138919"/>
            <a:ext cx="1501049" cy="322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29953" y="620688"/>
                <a:ext cx="2903166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953" y="620688"/>
                <a:ext cx="2903166" cy="6588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 rot="20363548">
                <a:off x="82795" y="637038"/>
                <a:ext cx="4480907" cy="1285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𝒃</m:t>
                          </m:r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36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US" sz="36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𝒂𝒄</m:t>
                              </m:r>
                            </m:e>
                          </m:rad>
                        </m:num>
                        <m:den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63548">
                <a:off x="82795" y="637038"/>
                <a:ext cx="4480907" cy="12850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 descr="D:\Nata\школа\Информатика\К урокам\база\9 кл\урок11_язык как способ представл\63229980749807-9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393" y="3367061"/>
            <a:ext cx="2290260" cy="13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 rot="20326741">
            <a:off x="-11625" y="5029664"/>
            <a:ext cx="37930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33"/>
                </a:solidFill>
              </a:rPr>
              <a:t>4CuO = 2Cu</a:t>
            </a:r>
            <a:r>
              <a:rPr lang="en-US" sz="3600" b="1" baseline="-25000" dirty="0">
                <a:solidFill>
                  <a:srgbClr val="007033"/>
                </a:solidFill>
              </a:rPr>
              <a:t>2</a:t>
            </a:r>
            <a:r>
              <a:rPr lang="en-US" sz="3600" b="1" dirty="0">
                <a:solidFill>
                  <a:srgbClr val="007033"/>
                </a:solidFill>
              </a:rPr>
              <a:t>O + O</a:t>
            </a:r>
            <a:r>
              <a:rPr lang="en-US" sz="3600" b="1" baseline="-25000" dirty="0">
                <a:solidFill>
                  <a:srgbClr val="007033"/>
                </a:solidFill>
              </a:rPr>
              <a:t>2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7480" y="4337720"/>
            <a:ext cx="6758136" cy="2520280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В каком виде можно представить решение данной задачи?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 smtClean="0"/>
              <a:t>ЗАДАЧА:</a:t>
            </a:r>
          </a:p>
          <a:p>
            <a:pPr marL="45720" indent="0">
              <a:buNone/>
            </a:pPr>
            <a:r>
              <a:rPr lang="ru-RU" sz="3200" dirty="0" smtClean="0"/>
              <a:t>Найти </a:t>
            </a:r>
            <a:r>
              <a:rPr lang="ru-RU" sz="3200" dirty="0"/>
              <a:t>значение математического выражения </a:t>
            </a:r>
            <a:endParaRPr lang="ru-RU" sz="3200" dirty="0" smtClean="0"/>
          </a:p>
          <a:p>
            <a:pPr marL="45720" indent="0">
              <a:buNone/>
            </a:pPr>
            <a:r>
              <a:rPr lang="ru-RU" sz="3200" dirty="0" smtClean="0"/>
              <a:t>у </a:t>
            </a:r>
            <a:r>
              <a:rPr lang="ru-RU" sz="3200" dirty="0"/>
              <a:t>= 5х + 3, </a:t>
            </a:r>
            <a:endParaRPr lang="ru-RU" sz="3200" dirty="0" smtClean="0"/>
          </a:p>
          <a:p>
            <a:pPr marL="45720" indent="0">
              <a:buNone/>
            </a:pPr>
            <a:r>
              <a:rPr lang="ru-RU" sz="3200" dirty="0" smtClean="0"/>
              <a:t>при </a:t>
            </a:r>
            <a:r>
              <a:rPr lang="ru-RU" sz="3200" dirty="0"/>
              <a:t>х = -3; -2; -1; 0; 1; 2; 3</a:t>
            </a:r>
          </a:p>
        </p:txBody>
      </p:sp>
    </p:spTree>
    <p:extLst>
      <p:ext uri="{BB962C8B-B14F-4D97-AF65-F5344CB8AC3E}">
        <p14:creationId xmlns:p14="http://schemas.microsoft.com/office/powerpoint/2010/main" val="117178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1463071"/>
              </p:ext>
            </p:extLst>
          </p:nvPr>
        </p:nvGraphicFramePr>
        <p:xfrm>
          <a:off x="1259632" y="404664"/>
          <a:ext cx="6768754" cy="1296144"/>
        </p:xfrm>
        <a:graphic>
          <a:graphicData uri="http://schemas.openxmlformats.org/drawingml/2006/table">
            <a:tbl>
              <a:tblPr/>
              <a:tblGrid>
                <a:gridCol w="1479680"/>
                <a:gridCol w="755582"/>
                <a:gridCol w="755582"/>
                <a:gridCol w="755582"/>
                <a:gridCol w="755582"/>
                <a:gridCol w="755582"/>
                <a:gridCol w="755582"/>
                <a:gridCol w="755582"/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y=5*x+3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1956752"/>
              </p:ext>
            </p:extLst>
          </p:nvPr>
        </p:nvGraphicFramePr>
        <p:xfrm>
          <a:off x="1331640" y="2057400"/>
          <a:ext cx="6696744" cy="417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496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17624" y="2941123"/>
                <a:ext cx="3456384" cy="13519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3200" b="1" i="1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func>
                            <m:funcPr>
                              <m:ctrlPr>
                                <a:rPr lang="ru-RU" sz="3200" b="1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ru-RU" sz="3200" b="1" i="1"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US" sz="3200" b="1" i="1">
                                  <a:latin typeface="Cambria Math"/>
                                </a:rPr>
                                <m:t>𝒚</m:t>
                              </m:r>
                              <m:r>
                                <a:rPr lang="en-US" sz="3200" b="1" i="1">
                                  <a:latin typeface="Cambria Math"/>
                                </a:rPr>
                                <m:t>∗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3200" b="1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ru-RU" sz="3200" b="1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b="1" i="1">
                                          <a:latin typeface="Cambria Math"/>
                                        </a:rPr>
                                        <m:t>𝒂</m:t>
                                      </m:r>
                                    </m:e>
                                    <m:sup>
                                      <m:r>
                                        <a:rPr lang="en-US" sz="3200" b="1" i="1"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3200" b="1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ru-RU" sz="3200" b="1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b="1" i="1">
                                          <a:latin typeface="Cambria Math"/>
                                        </a:rPr>
                                        <m:t>𝒃</m:t>
                                      </m:r>
                                    </m:e>
                                    <m:sup>
                                      <m:r>
                                        <a:rPr lang="en-US" sz="3200" b="1" i="1"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func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24" y="2941123"/>
                <a:ext cx="3456384" cy="13519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 descr="Закон Кулона формул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904212"/>
            <a:ext cx="2369686" cy="173720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5000813" y="3415742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где </a:t>
            </a:r>
            <a:endParaRPr lang="ru-RU" sz="2800" dirty="0"/>
          </a:p>
        </p:txBody>
      </p:sp>
      <p:pic>
        <p:nvPicPr>
          <p:cNvPr id="9" name="Рисунок 8" descr="Закон Кулона формула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989320"/>
            <a:ext cx="2073806" cy="135011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0" y="4869160"/>
            <a:ext cx="6177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"/>
              </a:rPr>
              <a:t>Общая формула углеводов </a:t>
            </a:r>
            <a:r>
              <a:rPr lang="ru-RU" sz="3200" b="1" dirty="0" err="1">
                <a:solidFill>
                  <a:srgbClr val="000000"/>
                </a:solidFill>
                <a:latin typeface="Arial"/>
              </a:rPr>
              <a:t>С</a:t>
            </a:r>
            <a:r>
              <a:rPr lang="ru-RU" sz="3200" b="1" i="1" baseline="-25000" dirty="0" err="1">
                <a:solidFill>
                  <a:srgbClr val="000000"/>
                </a:solidFill>
                <a:latin typeface="Arial"/>
              </a:rPr>
              <a:t>m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(Н</a:t>
            </a:r>
            <a:r>
              <a:rPr lang="ru-RU" sz="3200" b="1" baseline="-25000" dirty="0">
                <a:solidFill>
                  <a:srgbClr val="000000"/>
                </a:solidFill>
                <a:latin typeface="Arial"/>
              </a:rPr>
              <a:t>2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О)</a:t>
            </a:r>
            <a:r>
              <a:rPr lang="ru-RU" sz="3200" b="1" i="1" baseline="-25000" dirty="0">
                <a:solidFill>
                  <a:srgbClr val="000000"/>
                </a:solidFill>
                <a:latin typeface="Arial"/>
              </a:rPr>
              <a:t>n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, </a:t>
            </a:r>
            <a:endParaRPr lang="ru-RU" sz="3200" b="1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</a:rPr>
              <a:t>где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3200" b="1" i="1" dirty="0">
                <a:solidFill>
                  <a:srgbClr val="000000"/>
                </a:solidFill>
                <a:latin typeface="Arial"/>
              </a:rPr>
              <a:t>m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3200" dirty="0">
                <a:solidFill>
                  <a:srgbClr val="000000"/>
                </a:solidFill>
                <a:latin typeface="Arial"/>
              </a:rPr>
              <a:t>и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3200" b="1" i="1" dirty="0">
                <a:solidFill>
                  <a:srgbClr val="000000"/>
                </a:solidFill>
                <a:latin typeface="Arial"/>
              </a:rPr>
              <a:t>n</a:t>
            </a:r>
            <a:r>
              <a:rPr lang="ru-RU" sz="3200" b="1" dirty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3200" dirty="0">
                <a:solidFill>
                  <a:srgbClr val="000000"/>
                </a:solidFill>
                <a:latin typeface="Arial"/>
              </a:rPr>
              <a:t>- целые числа.</a:t>
            </a:r>
            <a:endParaRPr lang="ru-RU" sz="3200" dirty="0"/>
          </a:p>
        </p:txBody>
      </p:sp>
      <p:pic>
        <p:nvPicPr>
          <p:cNvPr id="1026" name="Picture 2" descr="D:\Nata\школа\Информатика\К урокам\база\9 кл\урок11_язык как способ представл\булгаков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05000" y="0"/>
            <a:ext cx="29550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«Однажды </a:t>
            </a:r>
            <a:r>
              <a:rPr lang="ru-RU" sz="2400" dirty="0"/>
              <a:t>весною,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час небывало жаркого заката,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Москве, на Патриарших </a:t>
            </a:r>
            <a:endParaRPr lang="ru-RU" sz="2400" dirty="0" smtClean="0"/>
          </a:p>
          <a:p>
            <a:r>
              <a:rPr lang="ru-RU" sz="2400" dirty="0" smtClean="0"/>
              <a:t>прудах</a:t>
            </a:r>
            <a:r>
              <a:rPr lang="ru-RU" sz="2400" dirty="0"/>
              <a:t>, появились два </a:t>
            </a:r>
            <a:r>
              <a:rPr lang="ru-RU" sz="2400" dirty="0" smtClean="0"/>
              <a:t>гражданина…»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 rot="19853925">
            <a:off x="6149441" y="4592161"/>
            <a:ext cx="237530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be or not to be…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496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8428" y="5589240"/>
            <a:ext cx="5637010" cy="882119"/>
          </a:xfrm>
        </p:spPr>
        <p:txBody>
          <a:bodyPr>
            <a:noAutofit/>
          </a:bodyPr>
          <a:lstStyle/>
          <a:p>
            <a:pPr algn="r"/>
            <a:r>
              <a:rPr lang="ru-RU" sz="2800" b="1" dirty="0"/>
              <a:t>Дискретная форма представления</a:t>
            </a:r>
            <a:r>
              <a:rPr lang="ru-RU" sz="2800" dirty="0"/>
              <a:t> </a:t>
            </a:r>
            <a:r>
              <a:rPr lang="ru-RU" sz="2800" b="1" dirty="0"/>
              <a:t>информации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8352927" cy="4320480"/>
          </a:xfrm>
        </p:spPr>
        <p:txBody>
          <a:bodyPr/>
          <a:lstStyle/>
          <a:p>
            <a:r>
              <a:rPr lang="ru-RU" dirty="0">
                <a:effectLst/>
              </a:rPr>
              <a:t>«Язык как способ представления </a:t>
            </a:r>
            <a:r>
              <a:rPr lang="ru-RU" dirty="0" smtClean="0">
                <a:effectLst/>
              </a:rPr>
              <a:t>информации</a:t>
            </a:r>
            <a:r>
              <a:rPr lang="ru-RU" dirty="0" smtClean="0">
                <a:effectLst/>
              </a:rPr>
              <a:t>: естественные </a:t>
            </a:r>
            <a:r>
              <a:rPr lang="ru-RU" dirty="0">
                <a:effectLst/>
              </a:rPr>
              <a:t>и формальные языки. </a:t>
            </a:r>
            <a:r>
              <a:rPr lang="ru-RU" dirty="0" smtClean="0">
                <a:effectLst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20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72151121"/>
              </p:ext>
            </p:extLst>
          </p:nvPr>
        </p:nvGraphicFramePr>
        <p:xfrm>
          <a:off x="1143000" y="731838"/>
          <a:ext cx="7029400" cy="3849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23528" y="4797152"/>
            <a:ext cx="842493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Основу любого языка составляет </a:t>
            </a:r>
            <a:r>
              <a:rPr lang="ru-RU" sz="3200" b="1" i="1" dirty="0">
                <a:solidFill>
                  <a:srgbClr val="7030A0"/>
                </a:solidFill>
              </a:rPr>
              <a:t>алфавит</a:t>
            </a:r>
            <a:r>
              <a:rPr lang="ru-RU" sz="2800" b="1" i="1" dirty="0"/>
              <a:t> </a:t>
            </a:r>
            <a:r>
              <a:rPr lang="ru-RU" sz="2800" b="1" dirty="0"/>
              <a:t>— набор однозначно оп­ределенных знаков (символов), из которых формируется </a:t>
            </a:r>
            <a:r>
              <a:rPr lang="ru-RU" sz="2800" b="1" dirty="0" smtClean="0"/>
              <a:t>сообщение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087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D:\Nata\школа\Информатика\К урокам\база\9 кл\урок11_язык как способ представл\sg068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-28961"/>
            <a:ext cx="7562850" cy="565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8170" y="5628889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Пожар ли, внезапное нападение врага, бунт, иная ли напасть – всех своим громким, резким, торопливым, </a:t>
            </a:r>
          </a:p>
          <a:p>
            <a:pPr algn="ctr"/>
            <a:r>
              <a:rPr lang="ru-RU" sz="2400" dirty="0" smtClean="0"/>
              <a:t>сбивчивым криком поднимет на ноги набат</a:t>
            </a:r>
            <a:endParaRPr lang="ru-RU" sz="2400" dirty="0"/>
          </a:p>
        </p:txBody>
      </p:sp>
      <p:pic>
        <p:nvPicPr>
          <p:cNvPr id="3075" name="Picture 3" descr="D:\Nata\школа\Информатика\К урокам\база\9 кл\урок11_язык как способ представл\колоко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821" y="143459"/>
            <a:ext cx="7160391" cy="531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14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Nata\школа\Информатика\К урокам\база\9 кл\урок11_язык как способ представл\telegra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3339"/>
            <a:ext cx="5116945" cy="383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Nata\школа\Информатика\К урокам\база\9 кл\урок11_язык как способ представл\телеф.jp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944" y="2400318"/>
            <a:ext cx="4027056" cy="445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Nata\школа\Информатика\К урокам\база\9 кл\урок11_язык как способ представл\письма.jp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318" y="4197061"/>
            <a:ext cx="2877625" cy="256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D:\Nata\школа\Информатика\К урокам\база\9 кл\урок11_язык как способ представл\тел2.jp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7421" y="313121"/>
            <a:ext cx="463011" cy="185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D:\Nata\школа\Информатика\К урокам\база\9 кл\урок11_язык как способ представл\941017848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176" y="-5442"/>
            <a:ext cx="1615296" cy="240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10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Вывод</a:t>
            </a:r>
            <a:endParaRPr lang="ru-RU" sz="54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Форма представления информации очень важна при ее </a:t>
            </a:r>
            <a:r>
              <a:rPr lang="ru-RU" sz="4000" dirty="0" smtClean="0"/>
              <a:t>передаче</a:t>
            </a:r>
            <a:endParaRPr lang="ru-RU" sz="4000" dirty="0"/>
          </a:p>
          <a:p>
            <a:pPr marL="4572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7005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546</TotalTime>
  <Words>390</Words>
  <Application>Microsoft Office PowerPoint</Application>
  <PresentationFormat>Экран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Презентация PowerPoint</vt:lpstr>
      <vt:lpstr>В каком виде можно представить решение данной задачи?</vt:lpstr>
      <vt:lpstr>Презентация PowerPoint</vt:lpstr>
      <vt:lpstr>Презентация PowerPoint</vt:lpstr>
      <vt:lpstr>«Язык как способ представления информации: естественные и формальные языки. »</vt:lpstr>
      <vt:lpstr>Презентация PowerPoint</vt:lpstr>
      <vt:lpstr>Презентация PowerPoint</vt:lpstr>
      <vt:lpstr>Презентация PowerPoint</vt:lpstr>
      <vt:lpstr>Вывод</vt:lpstr>
      <vt:lpstr>Материальные носители информации</vt:lpstr>
      <vt:lpstr>Сигнал -</vt:lpstr>
      <vt:lpstr>Можно изменять параметры сигнала для</vt:lpstr>
      <vt:lpstr>Презентация PowerPoint</vt:lpstr>
      <vt:lpstr>Примеры процессов, используемых для передачи информации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31</cp:revision>
  <dcterms:created xsi:type="dcterms:W3CDTF">2014-10-04T07:01:20Z</dcterms:created>
  <dcterms:modified xsi:type="dcterms:W3CDTF">2014-10-06T18:20:00Z</dcterms:modified>
</cp:coreProperties>
</file>